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5"/>
  </p:notesMasterIdLst>
  <p:sldIdLst>
    <p:sldId id="256" r:id="rId2"/>
    <p:sldId id="279" r:id="rId3"/>
    <p:sldId id="257" r:id="rId4"/>
    <p:sldId id="278" r:id="rId5"/>
    <p:sldId id="273" r:id="rId6"/>
    <p:sldId id="274" r:id="rId7"/>
    <p:sldId id="271" r:id="rId8"/>
    <p:sldId id="261" r:id="rId9"/>
    <p:sldId id="262" r:id="rId10"/>
    <p:sldId id="276" r:id="rId11"/>
    <p:sldId id="277" r:id="rId12"/>
    <p:sldId id="275" r:id="rId13"/>
    <p:sldId id="266" r:id="rId14"/>
  </p:sldIdLst>
  <p:sldSz cx="9144000" cy="6858000" type="screen4x3"/>
  <p:notesSz cx="6858000" cy="9144000"/>
  <p:embeddedFontLst>
    <p:embeddedFont>
      <p:font typeface="Tahoma" panose="020B0604030504040204" pitchFamily="34" charset="0"/>
      <p:regular r:id="rId16"/>
      <p:bold r:id="rId17"/>
    </p:embeddedFont>
    <p:embeddedFont>
      <p:font typeface="Calibri" panose="020F0502020204030204" pitchFamily="34" charset="0"/>
      <p:regular r:id="rId18"/>
      <p:bold r:id="rId19"/>
      <p:italic r:id="rId20"/>
      <p:boldItalic r:id="rId21"/>
    </p:embeddedFont>
    <p:embeddedFont>
      <p:font typeface="Arial Black" panose="020B0A04020102020204" pitchFamily="34" charset="0"/>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87642" autoAdjust="0"/>
  </p:normalViewPr>
  <p:slideViewPr>
    <p:cSldViewPr snapToGrid="0">
      <p:cViewPr>
        <p:scale>
          <a:sx n="60" d="100"/>
          <a:sy n="60" d="100"/>
        </p:scale>
        <p:origin x="14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Hosting the June and July meetings.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509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Bob for accepting this post.</a:t>
            </a:r>
            <a:r>
              <a:rPr lang="en-US" baseline="0" dirty="0" smtClean="0"/>
              <a:t> </a:t>
            </a:r>
            <a:r>
              <a:rPr lang="en-US" dirty="0" smtClean="0"/>
              <a:t>Thank</a:t>
            </a:r>
            <a:r>
              <a:rPr lang="en-US" baseline="0" dirty="0" smtClean="0"/>
              <a:t> you, again, Chas Rimpo for bringing the idea to the board, and setting up the blog.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721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smtClean="0">
                <a:solidFill>
                  <a:schemeClr val="dk1"/>
                </a:solidFill>
                <a:effectLst/>
                <a:latin typeface="Calibri"/>
                <a:ea typeface="Calibri"/>
                <a:cs typeface="Calibri"/>
                <a:sym typeface="Calibri"/>
              </a:rPr>
              <a:t>Gra</a:t>
            </a:r>
            <a:r>
              <a:rPr lang="en-US" sz="1200" b="0" i="0" u="none" strike="noStrike" kern="1200" cap="none" dirty="0" smtClean="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smtClean="0">
                <a:solidFill>
                  <a:schemeClr val="dk1"/>
                </a:solidFill>
                <a:effectLst/>
                <a:latin typeface="Calibri"/>
                <a:ea typeface="Calibri"/>
                <a:cs typeface="Calibri"/>
                <a:sym typeface="Calibri"/>
              </a:rPr>
              <a:t>i</a:t>
            </a:r>
            <a:r>
              <a:rPr lang="en-US" sz="1200" b="0"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err="1" smtClean="0">
                <a:solidFill>
                  <a:schemeClr val="dk1"/>
                </a:solidFill>
                <a:effectLst/>
                <a:latin typeface="Calibri"/>
                <a:ea typeface="Calibri"/>
                <a:cs typeface="Calibri"/>
                <a:sym typeface="Calibri"/>
              </a:rPr>
              <a:t>tal</a:t>
            </a:r>
            <a:r>
              <a:rPr lang="en-US" sz="1200" b="0" i="0" u="none" strike="noStrike" kern="1200" cap="none" dirty="0" smtClean="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smtClean="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smtClean="0">
                <a:solidFill>
                  <a:schemeClr val="dk1"/>
                </a:solidFill>
                <a:effectLst/>
                <a:latin typeface="Calibri"/>
                <a:ea typeface="Calibri"/>
                <a:cs typeface="Calibri"/>
                <a:sym typeface="Calibri"/>
              </a:rPr>
              <a:t>yan</a:t>
            </a:r>
            <a:r>
              <a:rPr lang="en-US" sz="1200" b="0" i="0" u="none" strike="noStrike" kern="1200" cap="none" dirty="0" smtClean="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smtClean="0">
                <a:solidFill>
                  <a:schemeClr val="dk1"/>
                </a:solidFill>
                <a:effectLst/>
                <a:latin typeface="Calibri"/>
                <a:ea typeface="Calibri"/>
                <a:cs typeface="Calibri"/>
                <a:sym typeface="Calibri"/>
              </a:rPr>
              <a:t>Ph.D</a:t>
            </a:r>
            <a:r>
              <a:rPr lang="en-US" sz="1200" b="0" i="0" u="none" strike="noStrike" kern="1200" cap="none" dirty="0" smtClean="0">
                <a:solidFill>
                  <a:schemeClr val="dk1"/>
                </a:solidFill>
                <a:effectLst/>
                <a:latin typeface="Calibri"/>
                <a:ea typeface="Calibri"/>
                <a:cs typeface="Calibri"/>
                <a:sym typeface="Calibri"/>
              </a:rPr>
              <a:t> at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and University of Köln, both in Germany in 2013.</a:t>
            </a:r>
            <a:endParaRPr lang="en-US" sz="1200" b="0" i="0" u="none" strike="noStrike" kern="1200" cap="none" dirty="0">
              <a:solidFill>
                <a:schemeClr val="dk1"/>
              </a:solidFill>
              <a:effectLst/>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70104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000">
                <a:solidFill>
                  <a:srgbClr val="FFFF00"/>
                </a:solidFill>
                <a:latin typeface="Calibri"/>
                <a:ea typeface="Calibri"/>
                <a:cs typeface="Calibri"/>
                <a:sym typeface="Calibri"/>
              </a:rPr>
              <a:t>‹#›</a:t>
            </a:fld>
            <a:endParaRPr lang="en-US" sz="2000">
              <a:solidFill>
                <a:srgbClr val="FFFF00"/>
              </a:solidFill>
              <a:latin typeface="Calibri"/>
              <a:ea typeface="Calibri"/>
              <a:cs typeface="Calibri"/>
              <a:sym typeface="Calibri"/>
            </a:endParaRPr>
          </a:p>
        </p:txBody>
      </p:sp>
      <p:pic>
        <p:nvPicPr>
          <p:cNvPr id="52" name="Shape 52" descr="HAL10Logo1.png"/>
          <p:cNvPicPr preferRelativeResize="0"/>
          <p:nvPr/>
        </p:nvPicPr>
        <p:blipFill rotWithShape="1">
          <a:blip r:embed="rId2">
            <a:alphaModFix/>
          </a:blip>
          <a:srcRect/>
          <a:stretch/>
        </p:blipFill>
        <p:spPr>
          <a:xfrm>
            <a:off x="-430987" y="-380889"/>
            <a:ext cx="2286000" cy="2286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howardastro.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League</a:t>
            </a:r>
          </a:p>
        </p:txBody>
      </p:sp>
      <p:sp>
        <p:nvSpPr>
          <p:cNvPr id="86" name="Shape 86"/>
          <p:cNvSpPr txBox="1"/>
          <p:nvPr/>
        </p:nvSpPr>
        <p:spPr>
          <a:xfrm>
            <a:off x="4186071" y="4800600"/>
            <a:ext cx="359102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smtClean="0">
                <a:solidFill>
                  <a:srgbClr val="FFFF00"/>
                </a:solidFill>
                <a:latin typeface="Times New Roman"/>
                <a:ea typeface="Times New Roman"/>
                <a:cs typeface="Times New Roman"/>
                <a:sym typeface="Times New Roman"/>
              </a:rPr>
              <a:t>August 17</a:t>
            </a:r>
            <a:r>
              <a:rPr lang="en-US" sz="3600" b="0" i="0" u="none" strike="noStrike" cap="none" baseline="30000" dirty="0" smtClean="0">
                <a:solidFill>
                  <a:srgbClr val="FFFF00"/>
                </a:solidFill>
                <a:latin typeface="Times New Roman"/>
                <a:ea typeface="Times New Roman"/>
                <a:cs typeface="Times New Roman"/>
                <a:sym typeface="Times New Roman"/>
              </a:rPr>
              <a:t>th</a:t>
            </a:r>
            <a:r>
              <a:rPr lang="en-US" sz="3600" b="0" i="0" u="none" strike="noStrike" cap="none" dirty="0">
                <a:solidFill>
                  <a:srgbClr val="FFFF00"/>
                </a:solidFill>
                <a:latin typeface="Times New Roman"/>
                <a:ea typeface="Times New Roman"/>
                <a:cs typeface="Times New Roman"/>
                <a:sym typeface="Times New Roman"/>
              </a:rPr>
              <a:t>, 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29079"/>
            <a:ext cx="8229600" cy="1143000"/>
          </a:xfrm>
        </p:spPr>
        <p:txBody>
          <a:bodyPr/>
          <a:lstStyle/>
          <a:p>
            <a:r>
              <a:rPr lang="en-US" dirty="0" smtClean="0"/>
              <a:t>Victor Sanchez</a:t>
            </a:r>
            <a:br>
              <a:rPr lang="en-US" dirty="0" smtClean="0"/>
            </a:br>
            <a:r>
              <a:rPr lang="en-US" dirty="0"/>
              <a:t/>
            </a:r>
            <a:br>
              <a:rPr lang="en-US" dirty="0"/>
            </a:br>
            <a:r>
              <a:rPr lang="en-US" dirty="0" smtClean="0"/>
              <a:t>Welcome Back</a:t>
            </a:r>
            <a:br>
              <a:rPr lang="en-US" dirty="0" smtClean="0"/>
            </a:br>
            <a:r>
              <a:rPr lang="en-US" dirty="0" smtClean="0"/>
              <a:t>from Tanzania!</a:t>
            </a:r>
            <a:endParaRPr lang="en-US" dirty="0"/>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10</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13222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850" y="5814092"/>
            <a:ext cx="8229600" cy="1143000"/>
          </a:xfrm>
        </p:spPr>
        <p:txBody>
          <a:bodyPr/>
          <a:lstStyle/>
          <a:p>
            <a:pPr algn="l"/>
            <a:r>
              <a:rPr lang="en-US" sz="2400" dirty="0" smtClean="0"/>
              <a:t>Victor Sanchez</a:t>
            </a:r>
            <a:br>
              <a:rPr lang="en-US" sz="2400" dirty="0" smtClean="0"/>
            </a:br>
            <a:r>
              <a:rPr lang="en-US" sz="2400" dirty="0" smtClean="0"/>
              <a:t>NGC6729</a:t>
            </a:r>
            <a:endParaRPr lang="en-US" sz="2400" dirty="0"/>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11</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flipV="1">
            <a:off x="669850" y="193345"/>
            <a:ext cx="7825563" cy="5716440"/>
          </a:xfrm>
          <a:prstGeom prst="rect">
            <a:avLst/>
          </a:prstGeom>
        </p:spPr>
      </p:pic>
    </p:spTree>
    <p:extLst>
      <p:ext uri="{BB962C8B-B14F-4D97-AF65-F5344CB8AC3E}">
        <p14:creationId xmlns:p14="http://schemas.microsoft.com/office/powerpoint/2010/main" val="1076166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12</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stretch>
            <a:fillRect/>
          </a:stretch>
        </p:blipFill>
        <p:spPr>
          <a:xfrm>
            <a:off x="0" y="882314"/>
            <a:ext cx="9144000" cy="4653064"/>
          </a:xfrm>
          <a:prstGeom prst="rect">
            <a:avLst/>
          </a:prstGeom>
        </p:spPr>
      </p:pic>
      <p:sp>
        <p:nvSpPr>
          <p:cNvPr id="5" name="Title 4"/>
          <p:cNvSpPr>
            <a:spLocks noGrp="1"/>
          </p:cNvSpPr>
          <p:nvPr>
            <p:ph type="title"/>
          </p:nvPr>
        </p:nvSpPr>
        <p:spPr>
          <a:xfrm>
            <a:off x="176462" y="5578475"/>
            <a:ext cx="5991727" cy="1143000"/>
          </a:xfrm>
        </p:spPr>
        <p:txBody>
          <a:bodyPr/>
          <a:lstStyle/>
          <a:p>
            <a:pPr algn="l"/>
            <a:r>
              <a:rPr lang="en-US" sz="2400" dirty="0" smtClean="0"/>
              <a:t>Victor Sanchez</a:t>
            </a:r>
            <a:br>
              <a:rPr lang="en-US" sz="2400" dirty="0" smtClean="0"/>
            </a:br>
            <a:r>
              <a:rPr lang="en-US" sz="2400" dirty="0" smtClean="0"/>
              <a:t>Scorpio Mosaic</a:t>
            </a:r>
            <a:br>
              <a:rPr lang="en-US" sz="2400" dirty="0" smtClean="0"/>
            </a:br>
            <a:r>
              <a:rPr lang="en-US" sz="2400" dirty="0" smtClean="0"/>
              <a:t>Submitted to APOD?</a:t>
            </a:r>
            <a:endParaRPr lang="en-US" sz="2400" dirty="0"/>
          </a:p>
        </p:txBody>
      </p:sp>
    </p:spTree>
    <p:extLst>
      <p:ext uri="{BB962C8B-B14F-4D97-AF65-F5344CB8AC3E}">
        <p14:creationId xmlns:p14="http://schemas.microsoft.com/office/powerpoint/2010/main" val="594264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a:t>
            </a:r>
            <a:r>
              <a:rPr lang="en-US" sz="4000" b="0" i="0" u="none" strike="noStrike" cap="none" dirty="0" smtClean="0">
                <a:solidFill>
                  <a:srgbClr val="00FF00"/>
                </a:solidFill>
                <a:latin typeface="Times New Roman"/>
                <a:ea typeface="Times New Roman"/>
                <a:cs typeface="Times New Roman"/>
                <a:sym typeface="Times New Roman"/>
              </a:rPr>
              <a:t>, </a:t>
            </a:r>
            <a:r>
              <a:rPr lang="en-US" dirty="0" smtClean="0">
                <a:solidFill>
                  <a:srgbClr val="00FF00"/>
                </a:solidFill>
              </a:rPr>
              <a:t>September</a:t>
            </a:r>
            <a:r>
              <a:rPr lang="en-US" sz="4000" b="0" i="0" u="none" strike="noStrike" cap="none" dirty="0" smtClean="0">
                <a:solidFill>
                  <a:srgbClr val="00FF00"/>
                </a:solidFill>
                <a:latin typeface="Times New Roman"/>
                <a:ea typeface="Times New Roman"/>
                <a:cs typeface="Times New Roman"/>
                <a:sym typeface="Times New Roman"/>
              </a:rPr>
              <a:t> </a:t>
            </a:r>
            <a:r>
              <a:rPr lang="en-US" dirty="0" smtClean="0">
                <a:solidFill>
                  <a:srgbClr val="00FF00"/>
                </a:solidFill>
              </a:rPr>
              <a:t>21</a:t>
            </a:r>
            <a:r>
              <a:rPr lang="en-US" baseline="30000" dirty="0" smtClean="0">
                <a:solidFill>
                  <a:srgbClr val="00FF00"/>
                </a:solidFill>
              </a:rPr>
              <a:t>st</a:t>
            </a:r>
            <a:r>
              <a:rPr lang="en-US" sz="4000" b="0" i="0" u="none" strike="noStrike" cap="none" dirty="0" smtClean="0">
                <a:solidFill>
                  <a:srgbClr val="00FF00"/>
                </a:solidFill>
                <a:latin typeface="Times New Roman"/>
                <a:ea typeface="Times New Roman"/>
                <a:cs typeface="Times New Roman"/>
                <a:sym typeface="Times New Roman"/>
              </a:rPr>
              <a:t>, </a:t>
            </a:r>
            <a:r>
              <a:rPr lang="en-US" sz="4000" b="0" i="0" u="none" strike="noStrike" cap="none" dirty="0" smtClean="0">
                <a:solidFill>
                  <a:srgbClr val="00FF00"/>
                </a:solidFill>
                <a:latin typeface="Times New Roman"/>
                <a:ea typeface="Times New Roman"/>
                <a:cs typeface="Times New Roman"/>
                <a:sym typeface="Times New Roman"/>
              </a:rPr>
              <a:t>2017 at </a:t>
            </a:r>
            <a:r>
              <a:rPr lang="en-US" sz="4000" b="0" i="0" u="none" strike="noStrike" cap="none" dirty="0">
                <a:solidFill>
                  <a:srgbClr val="00FF00"/>
                </a:solidFill>
                <a:latin typeface="Times New Roman"/>
                <a:ea typeface="Times New Roman"/>
                <a:cs typeface="Times New Roman"/>
                <a:sym typeface="Times New Roman"/>
              </a:rPr>
              <a:t>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Font typeface="Arial"/>
              <a:buNone/>
            </a:pPr>
            <a:endParaRPr sz="3400" dirty="0">
              <a:solidFill>
                <a:srgbClr val="FFFF00"/>
              </a:solidFill>
              <a:latin typeface="Times New Roman"/>
              <a:ea typeface="Times New Roman"/>
              <a:cs typeface="Times New Roman"/>
              <a:sym typeface="Times New Roman"/>
            </a:endParaRPr>
          </a:p>
          <a:p>
            <a:pPr marL="0" marR="0" lvl="0" indent="0" algn="ctr" rtl="0">
              <a:lnSpc>
                <a:spcPct val="100000"/>
              </a:lnSpc>
              <a:spcBef>
                <a:spcPts val="800"/>
              </a:spcBef>
              <a:spcAft>
                <a:spcPts val="0"/>
              </a:spcAft>
              <a:buClr>
                <a:srgbClr val="FFFF00"/>
              </a:buClr>
              <a:buSzPct val="25000"/>
              <a:buFont typeface="Arial"/>
              <a:buNone/>
            </a:pPr>
            <a:r>
              <a:rPr lang="en-US" sz="4000" dirty="0" smtClean="0">
                <a:solidFill>
                  <a:schemeClr val="bg1"/>
                </a:solidFill>
                <a:latin typeface="Times New Roman"/>
                <a:ea typeface="Times New Roman"/>
                <a:cs typeface="Times New Roman"/>
                <a:sym typeface="Times New Roman"/>
              </a:rPr>
              <a:t>Jim Johnson</a:t>
            </a:r>
            <a:endParaRPr lang="en-US" sz="2000" dirty="0" smtClean="0">
              <a:solidFill>
                <a:schemeClr val="bg1"/>
              </a:solidFill>
              <a:latin typeface="Times New Roman"/>
              <a:ea typeface="Times New Roman"/>
              <a:cs typeface="Times New Roman"/>
              <a:sym typeface="Times New Roman"/>
            </a:endParaRPr>
          </a:p>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marL="0" marR="0" lvl="0" indent="0" algn="ctr" rtl="0">
              <a:lnSpc>
                <a:spcPct val="100000"/>
              </a:lnSpc>
              <a:spcBef>
                <a:spcPts val="800"/>
              </a:spcBef>
              <a:spcAft>
                <a:spcPts val="0"/>
              </a:spcAft>
              <a:buClr>
                <a:srgbClr val="FFFF00"/>
              </a:buClr>
              <a:buSzPct val="25000"/>
              <a:buFont typeface="Arial"/>
              <a:buNone/>
            </a:pPr>
            <a:r>
              <a:rPr lang="en-US" sz="4000" dirty="0" smtClean="0">
                <a:solidFill>
                  <a:srgbClr val="FFFF00"/>
                </a:solidFill>
                <a:latin typeface="Times New Roman"/>
                <a:ea typeface="Calibri"/>
                <a:cs typeface="Times New Roman"/>
                <a:sym typeface="Times New Roman"/>
              </a:rPr>
              <a:t>The HAL Community Eclipse Experience</a:t>
            </a:r>
            <a:endParaRPr lang="en-US" sz="32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6176963"/>
          </a:xfrm>
        </p:spPr>
        <p:txBody>
          <a:bodyPr/>
          <a:lstStyle/>
          <a:p>
            <a:r>
              <a:rPr lang="en-US" dirty="0" smtClean="0"/>
              <a:t>Thank You!</a:t>
            </a:r>
            <a:br>
              <a:rPr lang="en-US" dirty="0" smtClean="0"/>
            </a:br>
            <a:r>
              <a:rPr lang="en-US" dirty="0"/>
              <a:t/>
            </a:r>
            <a:br>
              <a:rPr lang="en-US" dirty="0"/>
            </a:br>
            <a:r>
              <a:rPr lang="en-US" dirty="0" smtClean="0"/>
              <a:t>Mike Krauss</a:t>
            </a:r>
            <a:br>
              <a:rPr lang="en-US" dirty="0" smtClean="0"/>
            </a:br>
            <a:r>
              <a:rPr lang="en-US" dirty="0" smtClean="0"/>
              <a:t>and</a:t>
            </a:r>
            <a:br>
              <a:rPr lang="en-US" dirty="0" smtClean="0"/>
            </a:br>
            <a:r>
              <a:rPr lang="en-US" dirty="0" smtClean="0"/>
              <a:t>Chas Rimpo</a:t>
            </a:r>
            <a:br>
              <a:rPr lang="en-US" dirty="0" smtClean="0"/>
            </a:br>
            <a:r>
              <a:rPr lang="en-US" dirty="0"/>
              <a:t/>
            </a:r>
            <a:br>
              <a:rPr lang="en-US" dirty="0"/>
            </a:br>
            <a:endParaRPr lang="en-US" dirty="0"/>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2</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39327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38437"/>
            <a:ext cx="8229600" cy="1143000"/>
          </a:xfrm>
        </p:spPr>
        <p:txBody>
          <a:bodyPr/>
          <a:lstStyle/>
          <a:p>
            <a:r>
              <a:rPr lang="en-US" dirty="0" smtClean="0">
                <a:solidFill>
                  <a:srgbClr val="FFFF00"/>
                </a:solidFill>
              </a:rPr>
              <a:t>Big Announcement!</a:t>
            </a:r>
            <a:r>
              <a:rPr lang="en-US" dirty="0" smtClean="0"/>
              <a:t/>
            </a:r>
            <a:br>
              <a:rPr lang="en-US" dirty="0" smtClean="0"/>
            </a:br>
            <a:r>
              <a:rPr lang="en-US" dirty="0"/>
              <a:t/>
            </a:r>
            <a:br>
              <a:rPr lang="en-US" dirty="0"/>
            </a:br>
            <a:r>
              <a:rPr lang="en-US" dirty="0" smtClean="0"/>
              <a:t/>
            </a:r>
            <a:br>
              <a:rPr lang="en-US" dirty="0" smtClean="0"/>
            </a:br>
            <a:r>
              <a:rPr lang="en-US" sz="4800" b="1" dirty="0" smtClean="0"/>
              <a:t>Bob Prokop</a:t>
            </a:r>
            <a:r>
              <a:rPr lang="en-US" dirty="0" smtClean="0"/>
              <a:t/>
            </a:r>
            <a:br>
              <a:rPr lang="en-US" dirty="0" smtClean="0"/>
            </a:br>
            <a:r>
              <a:rPr lang="en-US" dirty="0"/>
              <a:t/>
            </a:r>
            <a:br>
              <a:rPr lang="en-US" dirty="0"/>
            </a:br>
            <a:r>
              <a:rPr lang="en-US" dirty="0" smtClean="0"/>
              <a:t>HAL Observing Chair</a:t>
            </a:r>
            <a:br>
              <a:rPr lang="en-US" dirty="0" smtClean="0"/>
            </a:br>
            <a:r>
              <a:rPr lang="en-US" dirty="0" smtClean="0"/>
              <a:t/>
            </a:r>
            <a:br>
              <a:rPr lang="en-US" dirty="0" smtClean="0"/>
            </a:br>
            <a:r>
              <a:rPr lang="en-US" sz="3200" dirty="0" smtClean="0">
                <a:hlinkClick r:id="rId3"/>
              </a:rPr>
              <a:t>www.howardastro.org</a:t>
            </a:r>
            <a:r>
              <a:rPr lang="en-US" sz="3200" dirty="0" smtClean="0"/>
              <a:t/>
            </a:r>
            <a:br>
              <a:rPr lang="en-US" sz="3200" dirty="0" smtClean="0"/>
            </a:br>
            <a:r>
              <a:rPr lang="en-US" sz="3200" dirty="0" smtClean="0"/>
              <a:t>Home </a:t>
            </a:r>
            <a:r>
              <a:rPr lang="en-US" sz="3200" dirty="0" smtClean="0">
                <a:sym typeface="Wingdings" panose="05000000000000000000" pitchFamily="2" charset="2"/>
              </a:rPr>
              <a:t> Resources  Observing Reports</a:t>
            </a:r>
            <a:endParaRPr lang="en-US" sz="3200" dirty="0"/>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4</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33697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1293" t="-186" r="10429" b="186"/>
          <a:stretch/>
        </p:blipFill>
        <p:spPr>
          <a:xfrm>
            <a:off x="-3629620" y="0"/>
            <a:ext cx="23458048" cy="6858000"/>
          </a:xfrm>
          <a:prstGeom prst="rect">
            <a:avLst/>
          </a:prstGeom>
        </p:spPr>
      </p:pic>
      <p:sp>
        <p:nvSpPr>
          <p:cNvPr id="2" name="Title 1"/>
          <p:cNvSpPr>
            <a:spLocks noGrp="1"/>
          </p:cNvSpPr>
          <p:nvPr>
            <p:ph type="title"/>
          </p:nvPr>
        </p:nvSpPr>
        <p:spPr>
          <a:xfrm>
            <a:off x="127000" y="274637"/>
            <a:ext cx="8229600" cy="1143000"/>
          </a:xfrm>
        </p:spPr>
        <p:txBody>
          <a:bodyPr/>
          <a:lstStyle/>
          <a:p>
            <a:pPr algn="l"/>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idx="1"/>
          </p:nvPr>
        </p:nvSpPr>
        <p:spPr>
          <a:xfrm>
            <a:off x="0" y="4356099"/>
            <a:ext cx="8229600" cy="2036763"/>
          </a:xfrm>
        </p:spPr>
        <p:txBody>
          <a:bodyPr/>
          <a:lstStyle/>
          <a:p>
            <a:pPr marL="254000" indent="0" algn="ctr">
              <a:buNone/>
            </a:pPr>
            <a:endParaRPr lang="en-US" sz="4800" b="1" dirty="0" smtClean="0"/>
          </a:p>
          <a:p>
            <a:pPr marL="254000" indent="0">
              <a:buNone/>
            </a:pPr>
            <a:r>
              <a:rPr lang="en-US" b="1" dirty="0" smtClean="0">
                <a:solidFill>
                  <a:schemeClr val="bg1"/>
                </a:solidFill>
                <a:latin typeface="Calibri" panose="020F0502020204030204" pitchFamily="34" charset="0"/>
                <a:cs typeface="Calibri" panose="020F0502020204030204" pitchFamily="34" charset="0"/>
              </a:rPr>
              <a:t>The Great American Eclipse</a:t>
            </a:r>
          </a:p>
          <a:p>
            <a:pPr marL="254000" indent="0">
              <a:buNone/>
            </a:pPr>
            <a:r>
              <a:rPr lang="en-US" b="1" dirty="0" smtClean="0">
                <a:solidFill>
                  <a:schemeClr val="bg1"/>
                </a:solidFill>
                <a:latin typeface="Calibri" panose="020F0502020204030204" pitchFamily="34" charset="0"/>
                <a:cs typeface="Calibri" panose="020F0502020204030204" pitchFamily="34" charset="0"/>
              </a:rPr>
              <a:t>August 21, 2017</a:t>
            </a:r>
            <a:endParaRPr lang="en-US" b="1" dirty="0">
              <a:solidFill>
                <a:schemeClr val="bg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5</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856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 Community Eclipse Experience Project</a:t>
            </a:r>
            <a:endParaRPr lang="en-US" dirty="0"/>
          </a:p>
        </p:txBody>
      </p:sp>
      <p:sp>
        <p:nvSpPr>
          <p:cNvPr id="3" name="Text Placeholder 2"/>
          <p:cNvSpPr>
            <a:spLocks noGrp="1"/>
          </p:cNvSpPr>
          <p:nvPr>
            <p:ph type="body" idx="1"/>
          </p:nvPr>
        </p:nvSpPr>
        <p:spPr/>
        <p:txBody>
          <a:bodyPr/>
          <a:lstStyle/>
          <a:p>
            <a:pPr marL="254000" indent="0">
              <a:buNone/>
            </a:pPr>
            <a:r>
              <a:rPr lang="en-US" sz="2800" b="1" dirty="0" smtClean="0">
                <a:solidFill>
                  <a:schemeClr val="bg1"/>
                </a:solidFill>
                <a:latin typeface="Arial" panose="020B0604020202020204" pitchFamily="34" charset="0"/>
                <a:cs typeface="Arial" panose="020B0604020202020204" pitchFamily="34" charset="0"/>
              </a:rPr>
              <a:t>Heads up!!</a:t>
            </a:r>
          </a:p>
          <a:p>
            <a:pPr marL="254000" indent="0">
              <a:buNone/>
            </a:pPr>
            <a:r>
              <a:rPr lang="en-US" sz="2600" dirty="0" smtClean="0">
                <a:latin typeface="Arial" panose="020B0604020202020204" pitchFamily="34" charset="0"/>
                <a:cs typeface="Arial" panose="020B0604020202020204" pitchFamily="34" charset="0"/>
              </a:rPr>
              <a:t>I </a:t>
            </a:r>
            <a:r>
              <a:rPr lang="en-US" sz="2600" dirty="0">
                <a:latin typeface="Arial" panose="020B0604020202020204" pitchFamily="34" charset="0"/>
                <a:cs typeface="Arial" panose="020B0604020202020204" pitchFamily="34" charset="0"/>
              </a:rPr>
              <a:t>hope to capture the extended HAL community's (all subscribers to </a:t>
            </a:r>
            <a:r>
              <a:rPr lang="en-US" sz="2600" b="1" dirty="0" smtClean="0">
                <a:solidFill>
                  <a:schemeClr val="bg1"/>
                </a:solidFill>
                <a:latin typeface="Arial" panose="020B0604020202020204" pitchFamily="34" charset="0"/>
                <a:cs typeface="Arial" panose="020B0604020202020204" pitchFamily="34" charset="0"/>
              </a:rPr>
              <a:t>howardastro@yahoogroups.com</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solar eclipse experience, and present this experience at the September monthly meeting. Shortly after the eclipse, I will send out a call for photos, sketches, narratives, or anything else that eclipse viewers would like to contribute to this project. Please be thinking about what you would like to capture and share as the eclipse </a:t>
            </a:r>
            <a:r>
              <a:rPr lang="en-US" sz="2600" dirty="0" smtClean="0">
                <a:latin typeface="Arial" panose="020B0604020202020204" pitchFamily="34" charset="0"/>
                <a:cs typeface="Arial" panose="020B0604020202020204" pitchFamily="34" charset="0"/>
              </a:rPr>
              <a:t>is just a few days away.</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294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idx="1"/>
          </p:nvPr>
        </p:nvSpPr>
        <p:spPr>
          <a:xfrm>
            <a:off x="457200" y="1883229"/>
            <a:ext cx="8229600" cy="4242934"/>
          </a:xfrm>
        </p:spPr>
        <p:txBody>
          <a:bodyPr/>
          <a:lstStyle/>
          <a:p>
            <a:pPr marL="254000" indent="0" algn="ctr">
              <a:buNone/>
            </a:pPr>
            <a:r>
              <a:rPr lang="en-US" sz="2800" dirty="0" smtClean="0"/>
              <a:t>HAL Events</a:t>
            </a:r>
          </a:p>
          <a:p>
            <a:pPr marL="254000" indent="0">
              <a:buNone/>
            </a:pPr>
            <a:r>
              <a:rPr lang="en-US" sz="2800" dirty="0" smtClean="0"/>
              <a:t>Aug 19</a:t>
            </a:r>
            <a:r>
              <a:rPr lang="en-US" sz="2800" baseline="30000" dirty="0" smtClean="0"/>
              <a:t>th</a:t>
            </a:r>
            <a:r>
              <a:rPr lang="en-US" sz="2800" dirty="0" smtClean="0"/>
              <a:t> </a:t>
            </a:r>
            <a:r>
              <a:rPr lang="en-US" sz="2800" dirty="0" smtClean="0"/>
              <a:t>at 8pm– Members’ Star Party, Alpha Ridge</a:t>
            </a:r>
          </a:p>
          <a:p>
            <a:pPr marL="254000" indent="0">
              <a:buNone/>
            </a:pPr>
            <a:r>
              <a:rPr lang="en-US" sz="2800" dirty="0" smtClean="0"/>
              <a:t>Aug 26</a:t>
            </a:r>
            <a:r>
              <a:rPr lang="en-US" sz="2800" baseline="30000" dirty="0" smtClean="0"/>
              <a:t>th</a:t>
            </a:r>
            <a:r>
              <a:rPr lang="en-US" sz="2800" dirty="0" smtClean="0"/>
              <a:t> </a:t>
            </a:r>
            <a:r>
              <a:rPr lang="en-US" sz="2800" dirty="0" smtClean="0"/>
              <a:t>at </a:t>
            </a:r>
            <a:r>
              <a:rPr lang="en-US" sz="2800" dirty="0" smtClean="0"/>
              <a:t>7:30pm </a:t>
            </a:r>
            <a:r>
              <a:rPr lang="en-US" sz="2800" dirty="0" smtClean="0"/>
              <a:t>– Public Star Party, Alpha </a:t>
            </a:r>
            <a:r>
              <a:rPr lang="en-US" sz="2800" dirty="0" smtClean="0"/>
              <a:t>Ridge</a:t>
            </a:r>
          </a:p>
          <a:p>
            <a:pPr marL="254000" indent="0">
              <a:buNone/>
            </a:pPr>
            <a:r>
              <a:rPr lang="en-US" sz="2800" dirty="0" smtClean="0"/>
              <a:t>Sept 16</a:t>
            </a:r>
            <a:r>
              <a:rPr lang="en-US" sz="2800" baseline="30000" dirty="0" smtClean="0"/>
              <a:t>th</a:t>
            </a:r>
            <a:r>
              <a:rPr lang="en-US" sz="2800" dirty="0" smtClean="0"/>
              <a:t> at 7pm – Members’ Star Party, Alpha Ridge</a:t>
            </a:r>
            <a:endParaRPr lang="en-US" sz="2800" dirty="0" smtClean="0"/>
          </a:p>
          <a:p>
            <a:pPr marL="254000" indent="0" algn="ctr">
              <a:buNone/>
            </a:pPr>
            <a:endParaRPr lang="en-US" sz="2800" dirty="0" smtClean="0"/>
          </a:p>
          <a:p>
            <a:pPr marL="254000" indent="0" algn="ctr">
              <a:buNone/>
            </a:pPr>
            <a:r>
              <a:rPr lang="en-US" sz="2800" dirty="0" smtClean="0"/>
              <a:t>Regional </a:t>
            </a:r>
            <a:r>
              <a:rPr lang="en-US" sz="2800" dirty="0" smtClean="0"/>
              <a:t>Events</a:t>
            </a:r>
          </a:p>
          <a:p>
            <a:pPr marL="254000" indent="0">
              <a:buNone/>
            </a:pPr>
            <a:r>
              <a:rPr lang="en-US" sz="2800" dirty="0" smtClean="0"/>
              <a:t>Sept</a:t>
            </a:r>
            <a:r>
              <a:rPr lang="en-US" sz="2800" dirty="0" smtClean="0"/>
              <a:t> </a:t>
            </a:r>
            <a:r>
              <a:rPr lang="en-US" sz="2800" dirty="0" smtClean="0"/>
              <a:t>21-28 – </a:t>
            </a:r>
            <a:r>
              <a:rPr lang="en-US" sz="2800" dirty="0" smtClean="0"/>
              <a:t>Black Forest</a:t>
            </a:r>
            <a:r>
              <a:rPr lang="en-US" sz="2800" dirty="0" smtClean="0"/>
              <a:t>, </a:t>
            </a:r>
            <a:r>
              <a:rPr lang="en-US" sz="2800" dirty="0" smtClean="0"/>
              <a:t>Cherry Springs, PA </a:t>
            </a:r>
            <a:r>
              <a:rPr lang="en-US" sz="2800" dirty="0" smtClean="0"/>
              <a:t>Star Party</a:t>
            </a:r>
            <a:endParaRPr lang="en-US" sz="2800" dirty="0"/>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7</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smtClean="0">
                <a:solidFill>
                  <a:srgbClr val="00B0F0"/>
                </a:solidFill>
                <a:sym typeface="Times New Roman"/>
              </a:rPr>
              <a:t>Guest Speaker</a:t>
            </a:r>
            <a:endParaRPr lang="en-US" sz="3600" b="1" i="0" u="none" strike="noStrike" cap="none" dirty="0" smtClean="0">
              <a:solidFill>
                <a:srgbClr val="00B0F0"/>
              </a:solidFill>
              <a:sym typeface="Times New Roman"/>
            </a:endParaRPr>
          </a:p>
          <a:p>
            <a:pPr marL="0" lvl="0" indent="0" algn="ctr">
              <a:spcBef>
                <a:spcPts val="1200"/>
              </a:spcBef>
              <a:buSzPct val="25000"/>
              <a:buNone/>
            </a:pPr>
            <a:r>
              <a:rPr lang="en-US" sz="3600" dirty="0" err="1" smtClean="0">
                <a:solidFill>
                  <a:schemeClr val="bg1"/>
                </a:solidFill>
              </a:rPr>
              <a:t>Dr</a:t>
            </a:r>
            <a:r>
              <a:rPr lang="en-US" sz="3600" dirty="0" smtClean="0">
                <a:solidFill>
                  <a:schemeClr val="bg1"/>
                </a:solidFill>
              </a:rPr>
              <a:t> </a:t>
            </a:r>
            <a:r>
              <a:rPr lang="en-US" sz="3600" dirty="0">
                <a:solidFill>
                  <a:schemeClr val="bg1"/>
                </a:solidFill>
              </a:rPr>
              <a:t>Bindu </a:t>
            </a:r>
            <a:r>
              <a:rPr lang="en-US" sz="3600" dirty="0" smtClean="0">
                <a:solidFill>
                  <a:schemeClr val="bg1"/>
                </a:solidFill>
              </a:rPr>
              <a:t>Rani</a:t>
            </a:r>
          </a:p>
          <a:p>
            <a:pPr marL="0" lvl="0" indent="0" algn="ctr">
              <a:spcBef>
                <a:spcPts val="1200"/>
              </a:spcBef>
              <a:buSzPct val="25000"/>
              <a:buNone/>
            </a:pPr>
            <a:r>
              <a:rPr lang="en-US" sz="3600" dirty="0" smtClean="0"/>
              <a:t>NASA </a:t>
            </a:r>
            <a:r>
              <a:rPr lang="en-US" sz="3600" dirty="0"/>
              <a:t>Post Doctoral Fellow at Goddard Space Flight </a:t>
            </a:r>
            <a:r>
              <a:rPr lang="en-US" sz="3600" dirty="0" smtClean="0"/>
              <a:t>Center</a:t>
            </a:r>
          </a:p>
          <a:p>
            <a:pPr marL="0" lvl="0" indent="0" algn="ctr">
              <a:spcBef>
                <a:spcPts val="1200"/>
              </a:spcBef>
              <a:buSzPct val="25000"/>
              <a:buNone/>
            </a:pPr>
            <a:endParaRPr lang="en-US" sz="3600" dirty="0"/>
          </a:p>
          <a:p>
            <a:pPr marL="0" lvl="0" indent="0" algn="ctr">
              <a:spcBef>
                <a:spcPts val="1200"/>
              </a:spcBef>
              <a:buSzPct val="25000"/>
              <a:buNone/>
            </a:pPr>
            <a:r>
              <a:rPr lang="en-US" sz="3600" dirty="0" smtClean="0"/>
              <a:t>Wobbling </a:t>
            </a:r>
            <a:r>
              <a:rPr lang="en-US" sz="3600" dirty="0"/>
              <a:t>Jets in Active Super-Massive Black Holes.</a:t>
            </a:r>
            <a:endParaRPr lang="en-US" sz="36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31447</TotalTime>
  <Words>488</Words>
  <Application>Microsoft Office PowerPoint</Application>
  <PresentationFormat>On-screen Show (4:3)</PresentationFormat>
  <Paragraphs>58</Paragraphs>
  <Slides>13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Tahoma</vt:lpstr>
      <vt:lpstr>Calibri</vt:lpstr>
      <vt:lpstr>Arial Black</vt:lpstr>
      <vt:lpstr>Times New Roman</vt:lpstr>
      <vt:lpstr>Wingdings</vt:lpstr>
      <vt:lpstr>Arial</vt:lpstr>
      <vt:lpstr>Office Theme</vt:lpstr>
      <vt:lpstr>PowerPoint Presentation</vt:lpstr>
      <vt:lpstr>Thank You!  Mike Krauss and Chas Rimpo  </vt:lpstr>
      <vt:lpstr>PowerPoint Presentation</vt:lpstr>
      <vt:lpstr>Big Announcement!   Bob Prokop  HAL Observing Chair  www.howardastro.org Home  Resources  Observing Reports</vt:lpstr>
      <vt:lpstr>Upcoming Events</vt:lpstr>
      <vt:lpstr>HAL Community Eclipse Experience Project</vt:lpstr>
      <vt:lpstr>Upcoming Events</vt:lpstr>
      <vt:lpstr>PowerPoint Presentation</vt:lpstr>
      <vt:lpstr>PowerPoint Presentation</vt:lpstr>
      <vt:lpstr>Victor Sanchez  Welcome Back from Tanzania!</vt:lpstr>
      <vt:lpstr>Victor Sanchez NGC6729</vt:lpstr>
      <vt:lpstr>Victor Sanchez Scorpio Mosaic Submitted to APOD?</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Jim Johnson</cp:lastModifiedBy>
  <cp:revision>51</cp:revision>
  <dcterms:modified xsi:type="dcterms:W3CDTF">2017-08-15T09:46:09Z</dcterms:modified>
</cp:coreProperties>
</file>